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0" autoAdjust="0"/>
    <p:restoredTop sz="96429" autoAdjust="0"/>
  </p:normalViewPr>
  <p:slideViewPr>
    <p:cSldViewPr snapToGrid="0">
      <p:cViewPr varScale="1">
        <p:scale>
          <a:sx n="113" d="100"/>
          <a:sy n="113" d="100"/>
        </p:scale>
        <p:origin x="1098" y="8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EC4AE-C70A-4E11-BD96-F5E026198242}" type="datetimeFigureOut">
              <a:rPr lang="ko-KR" altLang="en-US" smtClean="0"/>
              <a:t>2018-02-09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018C8-2F22-4D8C-87C3-64872ED59F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137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EC4AE-C70A-4E11-BD96-F5E026198242}" type="datetimeFigureOut">
              <a:rPr lang="ko-KR" altLang="en-US" smtClean="0"/>
              <a:t>2018-02-09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018C8-2F22-4D8C-87C3-64872ED59F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0121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EC4AE-C70A-4E11-BD96-F5E026198242}" type="datetimeFigureOut">
              <a:rPr lang="ko-KR" altLang="en-US" smtClean="0"/>
              <a:t>2018-02-09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018C8-2F22-4D8C-87C3-64872ED59F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7127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EC4AE-C70A-4E11-BD96-F5E026198242}" type="datetimeFigureOut">
              <a:rPr lang="ko-KR" altLang="en-US" smtClean="0"/>
              <a:t>2018-02-09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018C8-2F22-4D8C-87C3-64872ED59F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15500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EC4AE-C70A-4E11-BD96-F5E026198242}" type="datetimeFigureOut">
              <a:rPr lang="ko-KR" altLang="en-US" smtClean="0"/>
              <a:t>2018-02-09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018C8-2F22-4D8C-87C3-64872ED59F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03247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EC4AE-C70A-4E11-BD96-F5E026198242}" type="datetimeFigureOut">
              <a:rPr lang="ko-KR" altLang="en-US" smtClean="0"/>
              <a:t>2018-02-09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018C8-2F22-4D8C-87C3-64872ED59F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39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EC4AE-C70A-4E11-BD96-F5E026198242}" type="datetimeFigureOut">
              <a:rPr lang="ko-KR" altLang="en-US" smtClean="0"/>
              <a:t>2018-02-09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018C8-2F22-4D8C-87C3-64872ED59F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0116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EC4AE-C70A-4E11-BD96-F5E026198242}" type="datetimeFigureOut">
              <a:rPr lang="ko-KR" altLang="en-US" smtClean="0"/>
              <a:t>2018-02-09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018C8-2F22-4D8C-87C3-64872ED59F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943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EC4AE-C70A-4E11-BD96-F5E026198242}" type="datetimeFigureOut">
              <a:rPr lang="ko-KR" altLang="en-US" smtClean="0"/>
              <a:t>2018-02-09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018C8-2F22-4D8C-87C3-64872ED59F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69204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EC4AE-C70A-4E11-BD96-F5E026198242}" type="datetimeFigureOut">
              <a:rPr lang="ko-KR" altLang="en-US" smtClean="0"/>
              <a:t>2018-02-09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018C8-2F22-4D8C-87C3-64872ED59F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7524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EC4AE-C70A-4E11-BD96-F5E026198242}" type="datetimeFigureOut">
              <a:rPr lang="ko-KR" altLang="en-US" smtClean="0"/>
              <a:t>2018-02-09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018C8-2F22-4D8C-87C3-64872ED59F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2797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8EC4AE-C70A-4E11-BD96-F5E026198242}" type="datetimeFigureOut">
              <a:rPr lang="ko-KR" altLang="en-US" smtClean="0"/>
              <a:t>2018-02-09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9018C8-2F22-4D8C-87C3-64872ED59F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1509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직사각형 17"/>
          <p:cNvSpPr>
            <a:spLocks noChangeArrowheads="1"/>
          </p:cNvSpPr>
          <p:nvPr/>
        </p:nvSpPr>
        <p:spPr bwMode="auto">
          <a:xfrm>
            <a:off x="1774826" y="333375"/>
            <a:ext cx="41052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60000"/>
              </a:lnSpc>
              <a:defRPr/>
            </a:pPr>
            <a:r>
              <a:rPr kumimoji="0" lang="ko-KR" altLang="en-US" sz="2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조선일보명조" panose="02030304000000000000" pitchFamily="18" charset="-127"/>
                <a:ea typeface="조선일보명조" panose="02030304000000000000" pitchFamily="18" charset="-127"/>
              </a:rPr>
              <a:t>전자문진 시스템 도입</a:t>
            </a:r>
          </a:p>
        </p:txBody>
      </p:sp>
      <p:pic>
        <p:nvPicPr>
          <p:cNvPr id="2457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5013" y="333375"/>
            <a:ext cx="9017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모서리가 둥근 직사각형 10"/>
          <p:cNvSpPr/>
          <p:nvPr/>
        </p:nvSpPr>
        <p:spPr>
          <a:xfrm>
            <a:off x="1741290" y="1052736"/>
            <a:ext cx="8823201" cy="5328592"/>
          </a:xfrm>
          <a:prstGeom prst="roundRect">
            <a:avLst/>
          </a:prstGeom>
          <a:noFill/>
          <a:ln w="31750">
            <a:gradFill>
              <a:gsLst>
                <a:gs pos="0">
                  <a:schemeClr val="accent2">
                    <a:lumMod val="50000"/>
                  </a:schemeClr>
                </a:gs>
                <a:gs pos="30000">
                  <a:schemeClr val="accent2">
                    <a:lumMod val="40000"/>
                    <a:lumOff val="60000"/>
                  </a:schemeClr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조선일보명조" panose="02030304000000000000" pitchFamily="18" charset="-127"/>
              <a:ea typeface="조선일보명조" panose="02030304000000000000" pitchFamily="18" charset="-127"/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1774826" y="975519"/>
            <a:ext cx="2953023" cy="0"/>
          </a:xfrm>
          <a:prstGeom prst="line">
            <a:avLst/>
          </a:prstGeom>
          <a:ln w="38100"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42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0" scaled="1"/>
              <a:tileRect/>
            </a:gradFill>
          </a:ln>
          <a:effectLst>
            <a:outerShdw blurRad="50800" dist="38100" dir="7800000" sx="97000" sy="97000" algn="ctr" rotWithShape="0">
              <a:srgbClr val="000000">
                <a:alpha val="32000"/>
              </a:srgbClr>
            </a:outerShdw>
            <a:reflection endPos="54000" dir="5400000" sy="-100000" algn="bl" rotWithShape="0"/>
            <a:softEdge rad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866" name="Picture 2" descr="C:\Users\KJH\Desktop\전자문진\2단계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7928" y="1412776"/>
            <a:ext cx="4977068" cy="40999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14" name="TextBox 13"/>
          <p:cNvSpPr txBox="1"/>
          <p:nvPr/>
        </p:nvSpPr>
        <p:spPr>
          <a:xfrm>
            <a:off x="1793901" y="1277559"/>
            <a:ext cx="3673103" cy="5324535"/>
          </a:xfrm>
          <a:prstGeom prst="rect">
            <a:avLst/>
          </a:prstGeom>
          <a:noFill/>
        </p:spPr>
        <p:txBody>
          <a:bodyPr rIns="72000">
            <a:spAutoFit/>
          </a:bodyPr>
          <a:lstStyle/>
          <a:p>
            <a:pPr>
              <a:defRPr/>
            </a:pPr>
            <a:r>
              <a:rPr lang="ko-KR" altLang="en-US" sz="2000" b="1" dirty="0">
                <a:latin typeface="조선일보명조" panose="02030304000000000000" pitchFamily="18" charset="-127"/>
                <a:ea typeface="조선일보명조" panose="02030304000000000000" pitchFamily="18" charset="-127"/>
                <a:cs typeface="조선일보명조" panose="02030304000000000000" pitchFamily="18" charset="-127"/>
              </a:rPr>
              <a:t>       </a:t>
            </a:r>
            <a:endParaRPr lang="en-US" altLang="ko-KR" sz="2000" b="1" dirty="0">
              <a:latin typeface="조선일보명조" panose="02030304000000000000" pitchFamily="18" charset="-127"/>
              <a:ea typeface="조선일보명조" panose="02030304000000000000" pitchFamily="18" charset="-127"/>
              <a:cs typeface="조선일보명조" panose="02030304000000000000" pitchFamily="18" charset="-127"/>
            </a:endParaRPr>
          </a:p>
          <a:p>
            <a:pPr>
              <a:defRPr/>
            </a:pPr>
            <a:r>
              <a:rPr lang="en-US" altLang="ko-KR" sz="2000" b="1" dirty="0">
                <a:latin typeface="조선일보명조" panose="02030304000000000000" pitchFamily="18" charset="-127"/>
                <a:ea typeface="조선일보명조" panose="02030304000000000000" pitchFamily="18" charset="-127"/>
                <a:cs typeface="조선일보명조" panose="02030304000000000000" pitchFamily="18" charset="-127"/>
              </a:rPr>
              <a:t>        </a:t>
            </a:r>
            <a:r>
              <a:rPr lang="ko-KR" altLang="en-US" sz="24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헌혈 전자문진</a:t>
            </a:r>
            <a:r>
              <a:rPr lang="ko-KR" altLang="en-US" sz="2400" b="1" dirty="0">
                <a:solidFill>
                  <a:srgbClr val="FF0000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 </a:t>
            </a:r>
            <a:r>
              <a:rPr lang="ko-KR" altLang="en-US" sz="2000" b="1" dirty="0">
                <a:latin typeface="조선일보명조" panose="02030304000000000000" pitchFamily="18" charset="-127"/>
                <a:ea typeface="조선일보명조" panose="02030304000000000000" pitchFamily="18" charset="-127"/>
                <a:cs typeface="조선일보명조" panose="02030304000000000000" pitchFamily="18" charset="-127"/>
              </a:rPr>
              <a:t>이란</a:t>
            </a:r>
            <a:r>
              <a:rPr lang="en-US" altLang="ko-KR" sz="2000" b="1" dirty="0">
                <a:latin typeface="조선일보명조" panose="02030304000000000000" pitchFamily="18" charset="-127"/>
                <a:ea typeface="조선일보명조" panose="02030304000000000000" pitchFamily="18" charset="-127"/>
                <a:cs typeface="조선일보명조" panose="02030304000000000000" pitchFamily="18" charset="-127"/>
              </a:rPr>
              <a:t>?</a:t>
            </a:r>
          </a:p>
          <a:p>
            <a:pPr>
              <a:defRPr/>
            </a:pPr>
            <a:endParaRPr lang="en-US" altLang="ko-KR" dirty="0">
              <a:solidFill>
                <a:schemeClr val="tx1">
                  <a:lumMod val="50000"/>
                  <a:lumOff val="50000"/>
                </a:schemeClr>
              </a:solidFill>
              <a:latin typeface="조선일보명조" panose="02030304000000000000" pitchFamily="18" charset="-127"/>
              <a:ea typeface="조선일보명조" panose="02030304000000000000" pitchFamily="18" charset="-127"/>
              <a:cs typeface="조선일보명조" panose="02030304000000000000" pitchFamily="18" charset="-127"/>
            </a:endParaRPr>
          </a:p>
          <a:p>
            <a:pPr>
              <a:defRPr/>
            </a:pPr>
            <a:endParaRPr lang="en-US" altLang="ko-KR" dirty="0">
              <a:solidFill>
                <a:schemeClr val="tx1">
                  <a:lumMod val="50000"/>
                  <a:lumOff val="50000"/>
                </a:schemeClr>
              </a:solidFill>
              <a:latin typeface="조선일보명조" panose="02030304000000000000" pitchFamily="18" charset="-127"/>
              <a:ea typeface="조선일보명조" panose="02030304000000000000" pitchFamily="18" charset="-127"/>
              <a:cs typeface="조선일보명조" panose="02030304000000000000" pitchFamily="18" charset="-127"/>
            </a:endParaRPr>
          </a:p>
          <a:p>
            <a:pPr>
              <a:defRPr/>
            </a:pPr>
            <a:r>
              <a:rPr lang="en-US" altLang="ko-KR" dirty="0">
                <a:solidFill>
                  <a:schemeClr val="tx1">
                    <a:lumMod val="50000"/>
                    <a:lumOff val="50000"/>
                  </a:schemeClr>
                </a:solidFill>
                <a:latin typeface="조선일보명조" panose="02030304000000000000" pitchFamily="18" charset="-127"/>
                <a:ea typeface="조선일보명조" panose="02030304000000000000" pitchFamily="18" charset="-127"/>
                <a:cs typeface="조선일보명조" panose="02030304000000000000" pitchFamily="18" charset="-127"/>
              </a:rPr>
              <a:t>-</a:t>
            </a:r>
            <a:r>
              <a:rPr lang="ko-KR" altLang="en-US" spc="-150" dirty="0">
                <a:solidFill>
                  <a:schemeClr val="tx1">
                    <a:lumMod val="50000"/>
                    <a:lumOff val="50000"/>
                  </a:schemeClr>
                </a:solidFill>
                <a:latin typeface="조선일보명조" panose="02030304000000000000" pitchFamily="18" charset="-127"/>
                <a:ea typeface="조선일보명조" panose="02030304000000000000" pitchFamily="18" charset="-127"/>
                <a:cs typeface="조선일보명조" panose="02030304000000000000" pitchFamily="18" charset="-127"/>
              </a:rPr>
              <a:t>헌혈 전 본인의 건강상태를  확인 하고 </a:t>
            </a:r>
            <a:endParaRPr lang="en-US" altLang="ko-KR" spc="-150" dirty="0">
              <a:solidFill>
                <a:schemeClr val="tx1">
                  <a:lumMod val="50000"/>
                  <a:lumOff val="50000"/>
                </a:schemeClr>
              </a:solidFill>
              <a:latin typeface="조선일보명조" panose="02030304000000000000" pitchFamily="18" charset="-127"/>
              <a:ea typeface="조선일보명조" panose="02030304000000000000" pitchFamily="18" charset="-127"/>
              <a:cs typeface="조선일보명조" panose="02030304000000000000" pitchFamily="18" charset="-127"/>
            </a:endParaRPr>
          </a:p>
          <a:p>
            <a:pPr>
              <a:defRPr/>
            </a:pPr>
            <a:r>
              <a:rPr lang="ko-KR" altLang="en-US" spc="-300" dirty="0">
                <a:solidFill>
                  <a:schemeClr val="tx1">
                    <a:lumMod val="50000"/>
                    <a:lumOff val="50000"/>
                  </a:schemeClr>
                </a:solidFill>
                <a:latin typeface="조선일보명조" panose="02030304000000000000" pitchFamily="18" charset="-127"/>
                <a:ea typeface="조선일보명조" panose="02030304000000000000" pitchFamily="18" charset="-127"/>
                <a:cs typeface="조선일보명조" panose="02030304000000000000" pitchFamily="18" charset="-127"/>
              </a:rPr>
              <a:t>    </a:t>
            </a:r>
            <a:r>
              <a:rPr lang="ko-KR" altLang="en-US" sz="2000" spc="-150" dirty="0">
                <a:solidFill>
                  <a:srgbClr val="FF0000"/>
                </a:solidFill>
                <a:latin typeface="조선일보명조" panose="02030304000000000000" pitchFamily="18" charset="-127"/>
                <a:ea typeface="조선일보명조" panose="02030304000000000000" pitchFamily="18" charset="-127"/>
                <a:cs typeface="조선일보명조" panose="02030304000000000000" pitchFamily="18" charset="-127"/>
              </a:rPr>
              <a:t>헌혈가능여부</a:t>
            </a:r>
            <a:r>
              <a:rPr lang="ko-KR" altLang="en-US" spc="-150" dirty="0">
                <a:solidFill>
                  <a:schemeClr val="tx1">
                    <a:lumMod val="50000"/>
                    <a:lumOff val="50000"/>
                  </a:schemeClr>
                </a:solidFill>
                <a:latin typeface="조선일보명조" panose="02030304000000000000" pitchFamily="18" charset="-127"/>
                <a:ea typeface="조선일보명조" panose="02030304000000000000" pitchFamily="18" charset="-127"/>
                <a:cs typeface="조선일보명조" panose="02030304000000000000" pitchFamily="18" charset="-127"/>
              </a:rPr>
              <a:t>를 판단 하는 것입니다</a:t>
            </a:r>
            <a:r>
              <a:rPr lang="en-US" altLang="ko-KR" spc="-150" dirty="0">
                <a:solidFill>
                  <a:schemeClr val="tx1">
                    <a:lumMod val="50000"/>
                    <a:lumOff val="50000"/>
                  </a:schemeClr>
                </a:solidFill>
                <a:latin typeface="조선일보명조" panose="02030304000000000000" pitchFamily="18" charset="-127"/>
                <a:ea typeface="조선일보명조" panose="02030304000000000000" pitchFamily="18" charset="-127"/>
                <a:cs typeface="조선일보명조" panose="02030304000000000000" pitchFamily="18" charset="-127"/>
              </a:rPr>
              <a:t>.</a:t>
            </a:r>
          </a:p>
          <a:p>
            <a:pPr>
              <a:defRPr/>
            </a:pPr>
            <a:endParaRPr lang="en-US" altLang="ko-KR" dirty="0">
              <a:solidFill>
                <a:schemeClr val="tx1">
                  <a:lumMod val="50000"/>
                  <a:lumOff val="50000"/>
                </a:schemeClr>
              </a:solidFill>
              <a:latin typeface="조선일보명조" panose="02030304000000000000" pitchFamily="18" charset="-127"/>
              <a:ea typeface="조선일보명조" panose="02030304000000000000" pitchFamily="18" charset="-127"/>
              <a:cs typeface="조선일보명조" panose="02030304000000000000" pitchFamily="18" charset="-127"/>
            </a:endParaRPr>
          </a:p>
          <a:p>
            <a:pPr>
              <a:defRPr/>
            </a:pPr>
            <a:r>
              <a:rPr lang="en-US" altLang="ko-KR" dirty="0">
                <a:solidFill>
                  <a:schemeClr val="tx1">
                    <a:lumMod val="50000"/>
                    <a:lumOff val="50000"/>
                  </a:schemeClr>
                </a:solidFill>
                <a:latin typeface="조선일보명조" panose="02030304000000000000" pitchFamily="18" charset="-127"/>
                <a:ea typeface="조선일보명조" panose="02030304000000000000" pitchFamily="18" charset="-127"/>
                <a:cs typeface="조선일보명조" panose="02030304000000000000" pitchFamily="18" charset="-127"/>
              </a:rPr>
              <a:t>-</a:t>
            </a:r>
            <a:r>
              <a:rPr lang="ko-KR" altLang="en-US" spc="-150" dirty="0">
                <a:solidFill>
                  <a:schemeClr val="tx1">
                    <a:lumMod val="50000"/>
                    <a:lumOff val="50000"/>
                  </a:schemeClr>
                </a:solidFill>
                <a:latin typeface="조선일보명조" panose="02030304000000000000" pitchFamily="18" charset="-127"/>
                <a:ea typeface="조선일보명조" panose="02030304000000000000" pitchFamily="18" charset="-127"/>
                <a:cs typeface="조선일보명조" panose="02030304000000000000" pitchFamily="18" charset="-127"/>
              </a:rPr>
              <a:t>지면으로만 작성되었던 문진시스템이   </a:t>
            </a:r>
            <a:r>
              <a:rPr lang="ko-KR" altLang="en-US" sz="2000" dirty="0">
                <a:solidFill>
                  <a:srgbClr val="FF0000"/>
                </a:solidFill>
                <a:latin typeface="조선일보명조" panose="02030304000000000000" pitchFamily="18" charset="-127"/>
                <a:ea typeface="조선일보명조" panose="02030304000000000000" pitchFamily="18" charset="-127"/>
                <a:cs typeface="조선일보명조" panose="02030304000000000000" pitchFamily="18" charset="-127"/>
              </a:rPr>
              <a:t>전산화</a:t>
            </a:r>
            <a:r>
              <a:rPr lang="ko-KR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조선일보명조" panose="02030304000000000000" pitchFamily="18" charset="-127"/>
                <a:ea typeface="조선일보명조" panose="02030304000000000000" pitchFamily="18" charset="-127"/>
                <a:cs typeface="조선일보명조" panose="02030304000000000000" pitchFamily="18" charset="-127"/>
              </a:rPr>
              <a:t>되어 </a:t>
            </a:r>
            <a:r>
              <a:rPr lang="ko-KR" altLang="en-US" sz="2000" dirty="0" err="1">
                <a:solidFill>
                  <a:srgbClr val="FF0000"/>
                </a:solidFill>
                <a:latin typeface="조선일보명조" panose="02030304000000000000" pitchFamily="18" charset="-127"/>
                <a:ea typeface="조선일보명조" panose="02030304000000000000" pitchFamily="18" charset="-127"/>
                <a:cs typeface="조선일보명조" panose="02030304000000000000" pitchFamily="18" charset="-127"/>
              </a:rPr>
              <a:t>모바일</a:t>
            </a:r>
            <a:r>
              <a:rPr lang="ko-KR" altLang="en-US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조선일보명조" panose="02030304000000000000" pitchFamily="18" charset="-127"/>
                <a:ea typeface="조선일보명조" panose="02030304000000000000" pitchFamily="18" charset="-127"/>
                <a:cs typeface="조선일보명조" panose="02030304000000000000" pitchFamily="18" charset="-127"/>
              </a:rPr>
              <a:t>을</a:t>
            </a:r>
            <a:r>
              <a:rPr lang="ko-KR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조선일보명조" panose="02030304000000000000" pitchFamily="18" charset="-127"/>
                <a:ea typeface="조선일보명조" panose="02030304000000000000" pitchFamily="18" charset="-127"/>
                <a:cs typeface="조선일보명조" panose="02030304000000000000" pitchFamily="18" charset="-127"/>
              </a:rPr>
              <a:t> 통해 더욱</a:t>
            </a:r>
            <a:endParaRPr lang="en-US" altLang="ko-KR" dirty="0">
              <a:solidFill>
                <a:schemeClr val="tx1">
                  <a:lumMod val="50000"/>
                  <a:lumOff val="50000"/>
                </a:schemeClr>
              </a:solidFill>
              <a:latin typeface="조선일보명조" panose="02030304000000000000" pitchFamily="18" charset="-127"/>
              <a:ea typeface="조선일보명조" panose="02030304000000000000" pitchFamily="18" charset="-127"/>
              <a:cs typeface="조선일보명조" panose="02030304000000000000" pitchFamily="18" charset="-127"/>
            </a:endParaRPr>
          </a:p>
          <a:p>
            <a:pPr>
              <a:defRPr/>
            </a:pPr>
            <a:r>
              <a:rPr lang="ko-KR" altLang="en-US" sz="2000" dirty="0">
                <a:solidFill>
                  <a:srgbClr val="FF0000"/>
                </a:solidFill>
                <a:latin typeface="조선일보명조" panose="02030304000000000000" pitchFamily="18" charset="-127"/>
                <a:ea typeface="조선일보명조" panose="02030304000000000000" pitchFamily="18" charset="-127"/>
                <a:cs typeface="조선일보명조" panose="02030304000000000000" pitchFamily="18" charset="-127"/>
              </a:rPr>
              <a:t>간편</a:t>
            </a:r>
            <a:r>
              <a:rPr lang="ko-KR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조선일보명조" panose="02030304000000000000" pitchFamily="18" charset="-127"/>
                <a:ea typeface="조선일보명조" panose="02030304000000000000" pitchFamily="18" charset="-127"/>
                <a:cs typeface="조선일보명조" panose="02030304000000000000" pitchFamily="18" charset="-127"/>
              </a:rPr>
              <a:t>하게 이용 할 수 있습니다</a:t>
            </a:r>
            <a:endParaRPr lang="en-US" altLang="ko-KR" dirty="0">
              <a:solidFill>
                <a:schemeClr val="tx1">
                  <a:lumMod val="50000"/>
                  <a:lumOff val="50000"/>
                </a:schemeClr>
              </a:solidFill>
              <a:latin typeface="조선일보명조" panose="02030304000000000000" pitchFamily="18" charset="-127"/>
              <a:ea typeface="조선일보명조" panose="02030304000000000000" pitchFamily="18" charset="-127"/>
              <a:cs typeface="조선일보명조" panose="02030304000000000000" pitchFamily="18" charset="-127"/>
            </a:endParaRPr>
          </a:p>
          <a:p>
            <a:pPr>
              <a:defRPr/>
            </a:pPr>
            <a:endParaRPr lang="en-US" altLang="ko-KR" dirty="0">
              <a:solidFill>
                <a:schemeClr val="tx1">
                  <a:lumMod val="50000"/>
                  <a:lumOff val="50000"/>
                </a:schemeClr>
              </a:solidFill>
              <a:latin typeface="조선일보명조" panose="02030304000000000000" pitchFamily="18" charset="-127"/>
              <a:ea typeface="조선일보명조" panose="02030304000000000000" pitchFamily="18" charset="-127"/>
              <a:cs typeface="조선일보명조" panose="02030304000000000000" pitchFamily="18" charset="-127"/>
            </a:endParaRPr>
          </a:p>
          <a:p>
            <a:pPr>
              <a:defRPr/>
            </a:pPr>
            <a:r>
              <a:rPr lang="en-US" altLang="ko-KR" dirty="0">
                <a:solidFill>
                  <a:schemeClr val="tx1">
                    <a:lumMod val="50000"/>
                    <a:lumOff val="50000"/>
                  </a:schemeClr>
                </a:solidFill>
                <a:latin typeface="조선일보명조" panose="02030304000000000000" pitchFamily="18" charset="-127"/>
                <a:ea typeface="조선일보명조" panose="02030304000000000000" pitchFamily="18" charset="-127"/>
                <a:cs typeface="조선일보명조" panose="02030304000000000000" pitchFamily="18" charset="-127"/>
              </a:rPr>
              <a:t>-</a:t>
            </a:r>
            <a:r>
              <a:rPr lang="ko-KR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조선일보명조" panose="02030304000000000000" pitchFamily="18" charset="-127"/>
                <a:ea typeface="조선일보명조" panose="02030304000000000000" pitchFamily="18" charset="-127"/>
                <a:cs typeface="조선일보명조" panose="02030304000000000000" pitchFamily="18" charset="-127"/>
              </a:rPr>
              <a:t> 내 주변에 </a:t>
            </a:r>
            <a:r>
              <a:rPr lang="ko-KR" altLang="en-US" sz="2000" dirty="0">
                <a:solidFill>
                  <a:srgbClr val="FF0000"/>
                </a:solidFill>
                <a:latin typeface="조선일보명조" panose="02030304000000000000" pitchFamily="18" charset="-127"/>
                <a:ea typeface="조선일보명조" panose="02030304000000000000" pitchFamily="18" charset="-127"/>
                <a:cs typeface="조선일보명조" panose="02030304000000000000" pitchFamily="18" charset="-127"/>
              </a:rPr>
              <a:t>가까운</a:t>
            </a:r>
            <a:r>
              <a:rPr lang="ko-KR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조선일보명조" panose="02030304000000000000" pitchFamily="18" charset="-127"/>
                <a:ea typeface="조선일보명조" panose="02030304000000000000" pitchFamily="18" charset="-127"/>
                <a:cs typeface="조선일보명조" panose="02030304000000000000" pitchFamily="18" charset="-127"/>
              </a:rPr>
              <a:t> </a:t>
            </a:r>
            <a:r>
              <a:rPr lang="ko-KR" altLang="en-US" sz="2000" dirty="0">
                <a:solidFill>
                  <a:srgbClr val="FF0000"/>
                </a:solidFill>
                <a:latin typeface="조선일보명조" panose="02030304000000000000" pitchFamily="18" charset="-127"/>
                <a:ea typeface="조선일보명조" panose="02030304000000000000" pitchFamily="18" charset="-127"/>
                <a:cs typeface="조선일보명조" panose="02030304000000000000" pitchFamily="18" charset="-127"/>
              </a:rPr>
              <a:t>헌혈카페</a:t>
            </a:r>
            <a:r>
              <a:rPr lang="ko-KR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조선일보명조" panose="02030304000000000000" pitchFamily="18" charset="-127"/>
                <a:ea typeface="조선일보명조" panose="02030304000000000000" pitchFamily="18" charset="-127"/>
                <a:cs typeface="조선일보명조" panose="02030304000000000000" pitchFamily="18" charset="-127"/>
              </a:rPr>
              <a:t>를  </a:t>
            </a:r>
            <a:endParaRPr lang="en-US" altLang="ko-KR" dirty="0">
              <a:solidFill>
                <a:schemeClr val="tx1">
                  <a:lumMod val="50000"/>
                  <a:lumOff val="50000"/>
                </a:schemeClr>
              </a:solidFill>
              <a:latin typeface="조선일보명조" panose="02030304000000000000" pitchFamily="18" charset="-127"/>
              <a:ea typeface="조선일보명조" panose="02030304000000000000" pitchFamily="18" charset="-127"/>
              <a:cs typeface="조선일보명조" panose="02030304000000000000" pitchFamily="18" charset="-127"/>
            </a:endParaRPr>
          </a:p>
          <a:p>
            <a:pPr>
              <a:defRPr/>
            </a:pPr>
            <a:r>
              <a:rPr lang="ko-KR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조선일보명조" panose="02030304000000000000" pitchFamily="18" charset="-127"/>
                <a:ea typeface="조선일보명조" panose="02030304000000000000" pitchFamily="18" charset="-127"/>
                <a:cs typeface="조선일보명조" panose="02030304000000000000" pitchFamily="18" charset="-127"/>
              </a:rPr>
              <a:t>언제든지 찾아 볼 수 있으며</a:t>
            </a:r>
            <a:r>
              <a:rPr lang="en-US" altLang="ko-KR" dirty="0">
                <a:solidFill>
                  <a:schemeClr val="tx1">
                    <a:lumMod val="50000"/>
                    <a:lumOff val="50000"/>
                  </a:schemeClr>
                </a:solidFill>
                <a:latin typeface="조선일보명조" panose="02030304000000000000" pitchFamily="18" charset="-127"/>
                <a:ea typeface="조선일보명조" panose="02030304000000000000" pitchFamily="18" charset="-127"/>
                <a:cs typeface="조선일보명조" panose="02030304000000000000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조선일보명조" panose="02030304000000000000" pitchFamily="18" charset="-127"/>
                <a:ea typeface="조선일보명조" panose="02030304000000000000" pitchFamily="18" charset="-127"/>
                <a:cs typeface="조선일보명조" panose="02030304000000000000" pitchFamily="18" charset="-127"/>
              </a:rPr>
              <a:t>전화통화  없이 헌혈예약이 가능합니다</a:t>
            </a:r>
            <a:r>
              <a:rPr lang="en-US" altLang="ko-KR" dirty="0">
                <a:solidFill>
                  <a:schemeClr val="tx1">
                    <a:lumMod val="50000"/>
                    <a:lumOff val="50000"/>
                  </a:schemeClr>
                </a:solidFill>
                <a:latin typeface="조선일보명조" panose="02030304000000000000" pitchFamily="18" charset="-127"/>
                <a:ea typeface="조선일보명조" panose="02030304000000000000" pitchFamily="18" charset="-127"/>
                <a:cs typeface="조선일보명조" panose="02030304000000000000" pitchFamily="18" charset="-127"/>
              </a:rPr>
              <a:t>.</a:t>
            </a:r>
          </a:p>
        </p:txBody>
      </p:sp>
      <p:sp>
        <p:nvSpPr>
          <p:cNvPr id="15" name="타원 14"/>
          <p:cNvSpPr/>
          <p:nvPr/>
        </p:nvSpPr>
        <p:spPr>
          <a:xfrm>
            <a:off x="3252789" y="1452563"/>
            <a:ext cx="71437" cy="6826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rgbClr val="FFFF00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3544889" y="1439864"/>
            <a:ext cx="71437" cy="666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3" name="타원 22"/>
          <p:cNvSpPr/>
          <p:nvPr/>
        </p:nvSpPr>
        <p:spPr>
          <a:xfrm>
            <a:off x="3863975" y="1439864"/>
            <a:ext cx="71438" cy="666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4" name="타원 23"/>
          <p:cNvSpPr/>
          <p:nvPr/>
        </p:nvSpPr>
        <p:spPr>
          <a:xfrm>
            <a:off x="4151314" y="1439864"/>
            <a:ext cx="73025" cy="666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5808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KJH\Desktop\전자문진\1단계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351" y="492661"/>
            <a:ext cx="2400325" cy="16231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603" name="그룹 14"/>
          <p:cNvGrpSpPr>
            <a:grpSpLocks/>
          </p:cNvGrpSpPr>
          <p:nvPr/>
        </p:nvGrpSpPr>
        <p:grpSpPr bwMode="auto">
          <a:xfrm>
            <a:off x="1698626" y="517526"/>
            <a:ext cx="2659063" cy="1624013"/>
            <a:chOff x="179512" y="1196752"/>
            <a:chExt cx="2889975" cy="1768220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9512" y="1196752"/>
              <a:ext cx="1656184" cy="1768219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19673" y="1199718"/>
              <a:ext cx="1449814" cy="1765254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</p:grpSp>
      <p:sp>
        <p:nvSpPr>
          <p:cNvPr id="7" name="타원 6"/>
          <p:cNvSpPr/>
          <p:nvPr/>
        </p:nvSpPr>
        <p:spPr>
          <a:xfrm>
            <a:off x="2882900" y="520701"/>
            <a:ext cx="1081088" cy="588963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cxnSp>
        <p:nvCxnSpPr>
          <p:cNvPr id="9" name="직선 연결선 8"/>
          <p:cNvCxnSpPr>
            <a:stCxn id="7" idx="4"/>
            <a:endCxn id="11" idx="0"/>
          </p:cNvCxnSpPr>
          <p:nvPr/>
        </p:nvCxnSpPr>
        <p:spPr>
          <a:xfrm flipH="1">
            <a:off x="2882900" y="1109664"/>
            <a:ext cx="539750" cy="92233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줄무늬가 있는 오른쪽 화살표 11"/>
          <p:cNvSpPr/>
          <p:nvPr/>
        </p:nvSpPr>
        <p:spPr>
          <a:xfrm>
            <a:off x="4409311" y="1110442"/>
            <a:ext cx="290085" cy="370788"/>
          </a:xfrm>
          <a:prstGeom prst="stripedRightArrow">
            <a:avLst/>
          </a:prstGeom>
          <a:gradFill>
            <a:gsLst>
              <a:gs pos="5000">
                <a:srgbClr val="FFFFFF"/>
              </a:gs>
              <a:gs pos="43000">
                <a:schemeClr val="bg1">
                  <a:alpha val="0"/>
                </a:schemeClr>
              </a:gs>
            </a:gsLst>
            <a:lin ang="10800000" scaled="1"/>
          </a:gra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4469274" y="1664057"/>
            <a:ext cx="2965188" cy="736472"/>
          </a:xfrm>
          <a:prstGeom prst="rect">
            <a:avLst/>
          </a:prstGeom>
          <a:solidFill>
            <a:schemeClr val="accent2">
              <a:lumMod val="20000"/>
              <a:lumOff val="80000"/>
              <a:alpha val="81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6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②</a:t>
            </a:r>
            <a:r>
              <a:rPr lang="ko-KR" altLang="en-US" sz="1600" b="1" dirty="0"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 </a:t>
            </a:r>
            <a:r>
              <a:rPr lang="ko-KR" altLang="en-US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전자문진</a:t>
            </a:r>
            <a:r>
              <a:rPr lang="en-US" altLang="ko-KR" sz="1600" b="1" dirty="0" smtClean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 </a:t>
            </a:r>
            <a:r>
              <a:rPr lang="ko-KR" altLang="en-US" sz="1600" b="1" dirty="0" smtClean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클릭</a:t>
            </a:r>
            <a:endParaRPr lang="en-US" altLang="ko-KR" sz="1600" b="1" dirty="0" smtClean="0">
              <a:ln>
                <a:solidFill>
                  <a:srgbClr val="FFC000"/>
                </a:solidFill>
              </a:ln>
              <a:solidFill>
                <a:schemeClr val="tx1"/>
              </a:solidFill>
              <a:latin typeface="배달의민족 도현" panose="020B0600000101010101" pitchFamily="50" charset="-127"/>
              <a:ea typeface="배달의민족 도현" panose="020B0600000101010101" pitchFamily="50" charset="-127"/>
              <a:cs typeface="조선일보명조" panose="02030304000000000000" pitchFamily="18" charset="-127"/>
            </a:endParaRPr>
          </a:p>
          <a:p>
            <a:pPr algn="ctr">
              <a:defRPr/>
            </a:pPr>
            <a:r>
              <a:rPr lang="ko-KR" altLang="en-US" sz="1600" b="1" dirty="0" smtClean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헌혈 </a:t>
            </a:r>
            <a:r>
              <a:rPr lang="ko-KR" altLang="en-US" sz="1600" b="1" dirty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자격 </a:t>
            </a:r>
            <a:r>
              <a:rPr lang="ko-KR" altLang="en-US" sz="1600" b="1" dirty="0" smtClean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조건</a:t>
            </a:r>
            <a:r>
              <a:rPr lang="ko-KR" altLang="en-US" sz="1600" b="1" dirty="0" smtClean="0"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확인 후 </a:t>
            </a:r>
            <a:endParaRPr lang="en-US" altLang="ko-KR" sz="1600" b="1" dirty="0" smtClean="0">
              <a:solidFill>
                <a:schemeClr val="tx1"/>
              </a:solidFill>
              <a:latin typeface="배달의민족 도현" panose="020B0600000101010101" pitchFamily="50" charset="-127"/>
              <a:ea typeface="배달의민족 도현" panose="020B0600000101010101" pitchFamily="50" charset="-127"/>
              <a:cs typeface="조선일보명조" panose="02030304000000000000" pitchFamily="18" charset="-127"/>
            </a:endParaRPr>
          </a:p>
          <a:p>
            <a:pPr algn="ctr">
              <a:defRPr/>
            </a:pPr>
            <a:r>
              <a:rPr lang="ko-KR" altLang="en-US" sz="16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전자문진 시작하기 </a:t>
            </a:r>
            <a:r>
              <a:rPr lang="ko-KR" altLang="en-US" sz="1600" b="1" dirty="0" smtClean="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클릭</a:t>
            </a:r>
            <a:r>
              <a:rPr lang="ko-KR" altLang="en-US" sz="1200" dirty="0" smtClean="0">
                <a:ln>
                  <a:solidFill>
                    <a:schemeClr val="tx1"/>
                  </a:solidFill>
                </a:ln>
                <a:solidFill>
                  <a:schemeClr val="bg1">
                    <a:lumMod val="50000"/>
                  </a:schemeClr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 </a:t>
            </a:r>
            <a:endParaRPr lang="ko-KR" altLang="en-US" sz="1400" dirty="0">
              <a:ln>
                <a:solidFill>
                  <a:schemeClr val="tx1"/>
                </a:solidFill>
              </a:ln>
              <a:solidFill>
                <a:schemeClr val="bg1">
                  <a:lumMod val="50000"/>
                </a:schemeClr>
              </a:solidFill>
              <a:latin typeface="배달의민족 도현" panose="020B0600000101010101" pitchFamily="50" charset="-127"/>
              <a:ea typeface="배달의민족 도현" panose="020B0600000101010101" pitchFamily="50" charset="-127"/>
              <a:cs typeface="조선일보명조" panose="02030304000000000000" pitchFamily="18" charset="-127"/>
            </a:endParaRPr>
          </a:p>
        </p:txBody>
      </p:sp>
      <p:pic>
        <p:nvPicPr>
          <p:cNvPr id="35844" name="Picture 4" descr="C:\Users\KJH\Desktop\전자문진\2단계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015" y="439812"/>
            <a:ext cx="2439079" cy="16716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줄무늬가 있는 오른쪽 화살표 28"/>
          <p:cNvSpPr/>
          <p:nvPr/>
        </p:nvSpPr>
        <p:spPr>
          <a:xfrm>
            <a:off x="7299755" y="1125405"/>
            <a:ext cx="277907" cy="370788"/>
          </a:xfrm>
          <a:prstGeom prst="stripedRightArrow">
            <a:avLst/>
          </a:prstGeom>
          <a:gradFill>
            <a:gsLst>
              <a:gs pos="5000">
                <a:srgbClr val="FFFFFF"/>
              </a:gs>
              <a:gs pos="43000">
                <a:schemeClr val="bg1">
                  <a:alpha val="0"/>
                </a:schemeClr>
              </a:gs>
            </a:gsLst>
            <a:lin ang="10800000" scaled="1"/>
          </a:gra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>
            <a:off x="7711015" y="1645248"/>
            <a:ext cx="2535463" cy="755281"/>
          </a:xfrm>
          <a:prstGeom prst="rect">
            <a:avLst/>
          </a:prstGeom>
          <a:solidFill>
            <a:schemeClr val="accent2">
              <a:lumMod val="20000"/>
              <a:lumOff val="80000"/>
              <a:alpha val="81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ko-KR" altLang="en-US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③ </a:t>
            </a:r>
            <a:r>
              <a:rPr lang="ko-KR" altLang="en-US" dirty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헌혈자이름</a:t>
            </a:r>
            <a:r>
              <a:rPr lang="en-US" altLang="ko-KR" sz="1400" dirty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 /</a:t>
            </a:r>
          </a:p>
          <a:p>
            <a:pPr>
              <a:defRPr/>
            </a:pPr>
            <a:r>
              <a:rPr lang="ko-KR" altLang="en-US" dirty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    주민등록번호 </a:t>
            </a:r>
            <a:r>
              <a:rPr lang="ko-KR" altLang="en-US" sz="1400" dirty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 </a:t>
            </a:r>
            <a:r>
              <a:rPr lang="ko-KR" altLang="en-US" sz="1400" dirty="0">
                <a:ln>
                  <a:solidFill>
                    <a:schemeClr val="tx1"/>
                  </a:solidFill>
                </a:ln>
                <a:solidFill>
                  <a:schemeClr val="bg1">
                    <a:lumMod val="65000"/>
                  </a:schemeClr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입력</a:t>
            </a:r>
          </a:p>
        </p:txBody>
      </p:sp>
      <p:grpSp>
        <p:nvGrpSpPr>
          <p:cNvPr id="25615" name="그룹 30"/>
          <p:cNvGrpSpPr>
            <a:grpSpLocks/>
          </p:cNvGrpSpPr>
          <p:nvPr/>
        </p:nvGrpSpPr>
        <p:grpSpPr bwMode="auto">
          <a:xfrm>
            <a:off x="1727201" y="2492376"/>
            <a:ext cx="2682875" cy="1743075"/>
            <a:chOff x="-6778930" y="-1393876"/>
            <a:chExt cx="8100000" cy="7567534"/>
          </a:xfrm>
        </p:grpSpPr>
        <p:pic>
          <p:nvPicPr>
            <p:cNvPr id="35845" name="Picture 5" descr="C:\Users\KJH\Desktop\전자문진\20180125173444.png"/>
            <p:cNvPicPr preferRelativeResize="0">
              <a:picLocks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-6778930" y="-1393876"/>
              <a:ext cx="4050002" cy="378376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846" name="Picture 6" descr="C:\Users\KJH\Desktop\전자문진\20180125173457.png"/>
            <p:cNvPicPr preferRelativeResize="0">
              <a:picLocks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-2728928" y="-1393876"/>
              <a:ext cx="4049998" cy="378376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847" name="Picture 7" descr="C:\Users\KJH\Desktop\전자문진\20180125173521.png"/>
            <p:cNvPicPr preferRelativeResize="0">
              <a:picLocks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-6778930" y="2389893"/>
              <a:ext cx="4050002" cy="378376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848" name="Picture 8" descr="C:\Users\KJH\Desktop\전자문진\20180125173529.png"/>
            <p:cNvPicPr preferRelativeResize="0">
              <a:picLocks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-2728928" y="2389893"/>
              <a:ext cx="4049998" cy="378376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9" name="직사각형 38"/>
          <p:cNvSpPr/>
          <p:nvPr/>
        </p:nvSpPr>
        <p:spPr>
          <a:xfrm>
            <a:off x="1681380" y="3858049"/>
            <a:ext cx="2788664" cy="560180"/>
          </a:xfrm>
          <a:prstGeom prst="rect">
            <a:avLst/>
          </a:prstGeom>
          <a:solidFill>
            <a:schemeClr val="accent2">
              <a:lumMod val="20000"/>
              <a:lumOff val="80000"/>
              <a:alpha val="81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6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④</a:t>
            </a:r>
            <a:r>
              <a:rPr lang="ko-KR" altLang="en-US" sz="1600" b="1" dirty="0"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 </a:t>
            </a:r>
            <a:r>
              <a:rPr lang="ko-KR" altLang="en-US" sz="1600" b="1" dirty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헌혈금지 약물 및 예방접종 </a:t>
            </a:r>
            <a:r>
              <a:rPr lang="ko-KR" altLang="en-US" sz="1600" dirty="0">
                <a:ln>
                  <a:solidFill>
                    <a:schemeClr val="tx1"/>
                  </a:solidFill>
                </a:ln>
                <a:solidFill>
                  <a:schemeClr val="bg1">
                    <a:lumMod val="65000"/>
                  </a:schemeClr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확인</a:t>
            </a:r>
            <a:endParaRPr lang="ko-KR" altLang="en-US" sz="1400" dirty="0">
              <a:ln>
                <a:solidFill>
                  <a:schemeClr val="tx1"/>
                </a:solidFill>
              </a:ln>
              <a:solidFill>
                <a:schemeClr val="bg1">
                  <a:lumMod val="50000"/>
                </a:schemeClr>
              </a:solidFill>
              <a:latin typeface="배달의민족 도현" panose="020B0600000101010101" pitchFamily="50" charset="-127"/>
              <a:ea typeface="배달의민족 도현" panose="020B0600000101010101" pitchFamily="50" charset="-127"/>
              <a:cs typeface="조선일보명조" panose="02030304000000000000" pitchFamily="18" charset="-127"/>
            </a:endParaRPr>
          </a:p>
        </p:txBody>
      </p:sp>
      <p:pic>
        <p:nvPicPr>
          <p:cNvPr id="35849" name="Picture 9" descr="C:\Users\KJH\Desktop\전자문진\20180125173545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0637" y="2474251"/>
            <a:ext cx="2400325" cy="17187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50" name="Picture 10" descr="C:\Users\KJH\Desktop\전자문진\20180125173605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7870" y="2474251"/>
            <a:ext cx="2465716" cy="17187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줄무늬가 있는 오른쪽 화살표 49"/>
          <p:cNvSpPr/>
          <p:nvPr/>
        </p:nvSpPr>
        <p:spPr>
          <a:xfrm>
            <a:off x="7299755" y="3178090"/>
            <a:ext cx="277907" cy="370788"/>
          </a:xfrm>
          <a:prstGeom prst="stripedRightArrow">
            <a:avLst/>
          </a:prstGeom>
          <a:gradFill>
            <a:gsLst>
              <a:gs pos="5000">
                <a:srgbClr val="FFFFFF"/>
              </a:gs>
              <a:gs pos="43000">
                <a:schemeClr val="bg1">
                  <a:alpha val="0"/>
                </a:schemeClr>
              </a:gs>
            </a:gsLst>
            <a:lin ang="10800000" scaled="1"/>
          </a:gra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1" name="줄무늬가 있는 오른쪽 화살표 50"/>
          <p:cNvSpPr/>
          <p:nvPr/>
        </p:nvSpPr>
        <p:spPr>
          <a:xfrm>
            <a:off x="4469275" y="3184992"/>
            <a:ext cx="290085" cy="370788"/>
          </a:xfrm>
          <a:prstGeom prst="stripedRightArrow">
            <a:avLst/>
          </a:prstGeom>
          <a:gradFill>
            <a:gsLst>
              <a:gs pos="5000">
                <a:srgbClr val="FFFFFF"/>
              </a:gs>
              <a:gs pos="43000">
                <a:schemeClr val="bg1">
                  <a:alpha val="0"/>
                </a:schemeClr>
              </a:gs>
            </a:gsLst>
            <a:lin ang="10800000" scaled="1"/>
          </a:gra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35852" name="Picture 12" descr="C:\Users\KJH\Desktop\전자문진\20180125173637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3528" y="4418229"/>
            <a:ext cx="2386148" cy="17072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51" name="Picture 11" descr="C:\Users\KJH\Desktop\전자문진\20180125173624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191" y="4418228"/>
            <a:ext cx="2354432" cy="16611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직사각형 45"/>
          <p:cNvSpPr/>
          <p:nvPr/>
        </p:nvSpPr>
        <p:spPr>
          <a:xfrm>
            <a:off x="4706904" y="3862991"/>
            <a:ext cx="2660487" cy="492459"/>
          </a:xfrm>
          <a:prstGeom prst="rect">
            <a:avLst/>
          </a:prstGeom>
          <a:solidFill>
            <a:schemeClr val="accent2">
              <a:lumMod val="20000"/>
              <a:lumOff val="80000"/>
              <a:alpha val="81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6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⑤</a:t>
            </a:r>
            <a:r>
              <a:rPr lang="ko-KR" altLang="en-US" sz="1600" b="1" dirty="0"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 </a:t>
            </a:r>
            <a:r>
              <a:rPr lang="ko-KR" altLang="en-US" sz="1600" b="1" dirty="0" err="1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법정감영병</a:t>
            </a:r>
            <a:r>
              <a:rPr lang="ko-KR" altLang="en-US" sz="1600" b="1" dirty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 종류에 따른 </a:t>
            </a:r>
            <a:endParaRPr lang="en-US" altLang="ko-KR" sz="1600" b="1" dirty="0">
              <a:ln>
                <a:solidFill>
                  <a:srgbClr val="FFC000"/>
                </a:solidFill>
              </a:ln>
              <a:solidFill>
                <a:schemeClr val="tx1"/>
              </a:solidFill>
              <a:latin typeface="배달의민족 도현" panose="020B0600000101010101" pitchFamily="50" charset="-127"/>
              <a:ea typeface="배달의민족 도현" panose="020B0600000101010101" pitchFamily="50" charset="-127"/>
              <a:cs typeface="조선일보명조" panose="02030304000000000000" pitchFamily="18" charset="-127"/>
            </a:endParaRPr>
          </a:p>
          <a:p>
            <a:pPr algn="ctr">
              <a:defRPr/>
            </a:pPr>
            <a:r>
              <a:rPr lang="ko-KR" altLang="en-US" sz="1600" b="1" dirty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헌혈 금지기간 </a:t>
            </a:r>
            <a:r>
              <a:rPr lang="ko-KR" altLang="en-US" sz="1600" dirty="0">
                <a:ln>
                  <a:solidFill>
                    <a:schemeClr val="tx1"/>
                  </a:solidFill>
                </a:ln>
                <a:solidFill>
                  <a:schemeClr val="bg1">
                    <a:lumMod val="65000"/>
                  </a:schemeClr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확인</a:t>
            </a:r>
            <a:endParaRPr lang="ko-KR" altLang="en-US" sz="1400" dirty="0">
              <a:ln>
                <a:solidFill>
                  <a:schemeClr val="tx1"/>
                </a:solidFill>
              </a:ln>
              <a:solidFill>
                <a:schemeClr val="bg1">
                  <a:lumMod val="50000"/>
                </a:schemeClr>
              </a:solidFill>
              <a:latin typeface="배달의민족 도현" panose="020B0600000101010101" pitchFamily="50" charset="-127"/>
              <a:ea typeface="배달의민족 도현" panose="020B0600000101010101" pitchFamily="50" charset="-127"/>
              <a:cs typeface="조선일보명조" panose="02030304000000000000" pitchFamily="18" charset="-127"/>
            </a:endParaRPr>
          </a:p>
        </p:txBody>
      </p:sp>
      <p:pic>
        <p:nvPicPr>
          <p:cNvPr id="35853" name="Picture 13" descr="C:\Users\KJH\Desktop\전자문진\20180125173648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0762" y="4368452"/>
            <a:ext cx="2509335" cy="17846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직사각형 61"/>
          <p:cNvSpPr/>
          <p:nvPr/>
        </p:nvSpPr>
        <p:spPr>
          <a:xfrm>
            <a:off x="1699030" y="5636075"/>
            <a:ext cx="2855323" cy="576064"/>
          </a:xfrm>
          <a:prstGeom prst="rect">
            <a:avLst/>
          </a:prstGeom>
          <a:solidFill>
            <a:schemeClr val="accent2">
              <a:lumMod val="20000"/>
              <a:lumOff val="80000"/>
              <a:alpha val="81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6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⑦</a:t>
            </a:r>
            <a:r>
              <a:rPr lang="ko-KR" altLang="en-US" sz="1600" b="1" dirty="0"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 </a:t>
            </a:r>
            <a:r>
              <a:rPr lang="ko-KR" altLang="en-US" sz="1600" b="1" dirty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국외말라리아지역 관련</a:t>
            </a:r>
            <a:endParaRPr lang="en-US" altLang="ko-KR" sz="1600" b="1" dirty="0">
              <a:ln>
                <a:solidFill>
                  <a:srgbClr val="FFC000"/>
                </a:solidFill>
              </a:ln>
              <a:solidFill>
                <a:schemeClr val="tx1"/>
              </a:solidFill>
              <a:latin typeface="배달의민족 도현" panose="020B0600000101010101" pitchFamily="50" charset="-127"/>
              <a:ea typeface="배달의민족 도현" panose="020B0600000101010101" pitchFamily="50" charset="-127"/>
              <a:cs typeface="조선일보명조" panose="02030304000000000000" pitchFamily="18" charset="-127"/>
            </a:endParaRPr>
          </a:p>
          <a:p>
            <a:pPr algn="ctr">
              <a:defRPr/>
            </a:pPr>
            <a:r>
              <a:rPr lang="ko-KR" altLang="en-US" sz="1600" b="1" dirty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 헌혈제한지역 </a:t>
            </a:r>
            <a:r>
              <a:rPr lang="ko-KR" altLang="en-US" sz="1600" dirty="0">
                <a:ln>
                  <a:solidFill>
                    <a:schemeClr val="tx1"/>
                  </a:solidFill>
                </a:ln>
                <a:solidFill>
                  <a:schemeClr val="bg1">
                    <a:lumMod val="65000"/>
                  </a:schemeClr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확인</a:t>
            </a:r>
            <a:endParaRPr lang="ko-KR" altLang="en-US" sz="1400" dirty="0">
              <a:ln>
                <a:solidFill>
                  <a:schemeClr val="tx1"/>
                </a:solidFill>
              </a:ln>
              <a:solidFill>
                <a:schemeClr val="bg1">
                  <a:lumMod val="50000"/>
                </a:schemeClr>
              </a:solidFill>
              <a:latin typeface="배달의민족 도현" panose="020B0600000101010101" pitchFamily="50" charset="-127"/>
              <a:ea typeface="배달의민족 도현" panose="020B0600000101010101" pitchFamily="50" charset="-127"/>
              <a:cs typeface="조선일보명조" panose="02030304000000000000" pitchFamily="18" charset="-127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4662863" y="5636075"/>
            <a:ext cx="2748567" cy="576064"/>
          </a:xfrm>
          <a:prstGeom prst="rect">
            <a:avLst/>
          </a:prstGeom>
          <a:solidFill>
            <a:schemeClr val="accent2">
              <a:lumMod val="20000"/>
              <a:lumOff val="80000"/>
              <a:alpha val="81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6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⑧</a:t>
            </a:r>
            <a:r>
              <a:rPr lang="ko-KR" altLang="en-US" sz="1600" b="1" dirty="0"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 </a:t>
            </a:r>
            <a:r>
              <a:rPr lang="ko-KR" altLang="en-US" sz="1600" b="1" dirty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헌혈 후 생길 수 있는 증상 </a:t>
            </a:r>
            <a:r>
              <a:rPr lang="ko-KR" altLang="en-US" sz="1600" dirty="0">
                <a:ln>
                  <a:solidFill>
                    <a:schemeClr val="tx1"/>
                  </a:solidFill>
                </a:ln>
                <a:solidFill>
                  <a:schemeClr val="bg1">
                    <a:lumMod val="65000"/>
                  </a:schemeClr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확인</a:t>
            </a:r>
            <a:endParaRPr lang="ko-KR" altLang="en-US" sz="1400" dirty="0">
              <a:ln>
                <a:solidFill>
                  <a:schemeClr val="tx1"/>
                </a:solidFill>
              </a:ln>
              <a:solidFill>
                <a:schemeClr val="bg1">
                  <a:lumMod val="50000"/>
                </a:schemeClr>
              </a:solidFill>
              <a:latin typeface="배달의민족 도현" panose="020B0600000101010101" pitchFamily="50" charset="-127"/>
              <a:ea typeface="배달의민족 도현" panose="020B0600000101010101" pitchFamily="50" charset="-127"/>
              <a:cs typeface="조선일보명조" panose="02030304000000000000" pitchFamily="18" charset="-127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7491824" y="5651095"/>
            <a:ext cx="3056180" cy="576064"/>
          </a:xfrm>
          <a:prstGeom prst="rect">
            <a:avLst/>
          </a:prstGeom>
          <a:solidFill>
            <a:schemeClr val="accent2">
              <a:lumMod val="20000"/>
              <a:lumOff val="80000"/>
              <a:alpha val="81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6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⑨</a:t>
            </a:r>
            <a:r>
              <a:rPr lang="ko-KR" altLang="en-US" sz="1600" b="1" dirty="0"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 </a:t>
            </a:r>
            <a:r>
              <a:rPr lang="en-US" altLang="ko-KR" sz="1600" b="1" dirty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11</a:t>
            </a:r>
            <a:r>
              <a:rPr lang="ko-KR" altLang="en-US" sz="1600" b="1" dirty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단계의 각 해당사항에 </a:t>
            </a:r>
            <a:r>
              <a:rPr lang="ko-KR" altLang="en-US" sz="1600" dirty="0">
                <a:ln>
                  <a:solidFill>
                    <a:schemeClr val="tx1"/>
                  </a:solidFill>
                </a:ln>
                <a:solidFill>
                  <a:schemeClr val="bg1">
                    <a:lumMod val="65000"/>
                  </a:schemeClr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체크</a:t>
            </a:r>
            <a:endParaRPr lang="ko-KR" altLang="en-US" sz="1400" dirty="0">
              <a:ln>
                <a:solidFill>
                  <a:schemeClr val="tx1"/>
                </a:solidFill>
              </a:ln>
              <a:solidFill>
                <a:schemeClr val="bg1">
                  <a:lumMod val="50000"/>
                </a:schemeClr>
              </a:solidFill>
              <a:latin typeface="배달의민족 도현" panose="020B0600000101010101" pitchFamily="50" charset="-127"/>
              <a:ea typeface="배달의민족 도현" panose="020B0600000101010101" pitchFamily="50" charset="-127"/>
              <a:cs typeface="조선일보명조" panose="02030304000000000000" pitchFamily="18" charset="-127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7522202" y="3841693"/>
            <a:ext cx="2982835" cy="492459"/>
          </a:xfrm>
          <a:prstGeom prst="rect">
            <a:avLst/>
          </a:prstGeom>
          <a:solidFill>
            <a:schemeClr val="accent2">
              <a:lumMod val="20000"/>
              <a:lumOff val="80000"/>
              <a:alpha val="81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ko-KR" altLang="en-US" sz="16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⑥</a:t>
            </a:r>
            <a:r>
              <a:rPr lang="ko-KR" altLang="en-US" sz="1600" b="1" dirty="0"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 </a:t>
            </a:r>
            <a:r>
              <a:rPr lang="ko-KR" altLang="en-US" sz="1400" b="1" spc="-150" dirty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국내 말라리아 </a:t>
            </a:r>
            <a:r>
              <a:rPr lang="ko-KR" altLang="en-US" sz="1200" b="1" spc="-150" dirty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 관련  및</a:t>
            </a:r>
            <a:endParaRPr lang="en-US" altLang="ko-KR" sz="1200" b="1" spc="-150" dirty="0">
              <a:ln>
                <a:solidFill>
                  <a:srgbClr val="FFC000"/>
                </a:solidFill>
              </a:ln>
              <a:solidFill>
                <a:schemeClr val="tx1"/>
              </a:solidFill>
              <a:latin typeface="배달의민족 도현" panose="020B0600000101010101" pitchFamily="50" charset="-127"/>
              <a:ea typeface="배달의민족 도현" panose="020B0600000101010101" pitchFamily="50" charset="-127"/>
              <a:cs typeface="조선일보명조" panose="02030304000000000000" pitchFamily="18" charset="-127"/>
            </a:endParaRPr>
          </a:p>
          <a:p>
            <a:pPr algn="just">
              <a:defRPr/>
            </a:pPr>
            <a:r>
              <a:rPr lang="ko-KR" altLang="en-US" sz="1200" b="1" spc="-150" dirty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 변형 </a:t>
            </a:r>
            <a:r>
              <a:rPr lang="ko-KR" altLang="en-US" sz="1200" b="1" spc="-150" dirty="0" err="1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크로이츠벨트</a:t>
            </a:r>
            <a:r>
              <a:rPr lang="en-US" altLang="ko-KR" sz="1200" b="1" spc="-150" dirty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-</a:t>
            </a:r>
            <a:r>
              <a:rPr lang="ko-KR" altLang="en-US" sz="1200" b="1" spc="-150" dirty="0" err="1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야콥병</a:t>
            </a:r>
            <a:r>
              <a:rPr lang="ko-KR" altLang="en-US" sz="1200" b="1" spc="-150" dirty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 헌혈금지지역</a:t>
            </a:r>
            <a:r>
              <a:rPr lang="ko-KR" altLang="en-US" sz="1200" b="1" dirty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 </a:t>
            </a:r>
            <a:r>
              <a:rPr lang="ko-KR" altLang="en-US" sz="1600" dirty="0">
                <a:ln>
                  <a:solidFill>
                    <a:schemeClr val="tx1"/>
                  </a:solidFill>
                </a:ln>
                <a:solidFill>
                  <a:schemeClr val="bg1">
                    <a:lumMod val="65000"/>
                  </a:schemeClr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확인</a:t>
            </a:r>
            <a:endParaRPr lang="ko-KR" altLang="en-US" sz="1200" dirty="0">
              <a:ln>
                <a:solidFill>
                  <a:schemeClr val="tx1"/>
                </a:solidFill>
              </a:ln>
              <a:solidFill>
                <a:schemeClr val="bg1">
                  <a:lumMod val="65000"/>
                </a:schemeClr>
              </a:solidFill>
              <a:latin typeface="배달의민족 도현" panose="020B0600000101010101" pitchFamily="50" charset="-127"/>
              <a:ea typeface="배달의민족 도현" panose="020B0600000101010101" pitchFamily="50" charset="-127"/>
              <a:cs typeface="조선일보명조" panose="02030304000000000000" pitchFamily="18" charset="-127"/>
            </a:endParaRPr>
          </a:p>
        </p:txBody>
      </p:sp>
      <p:sp>
        <p:nvSpPr>
          <p:cNvPr id="66" name="줄무늬가 있는 오른쪽 화살표 65"/>
          <p:cNvSpPr/>
          <p:nvPr/>
        </p:nvSpPr>
        <p:spPr>
          <a:xfrm>
            <a:off x="7299755" y="4914621"/>
            <a:ext cx="277907" cy="370788"/>
          </a:xfrm>
          <a:prstGeom prst="stripedRightArrow">
            <a:avLst/>
          </a:prstGeom>
          <a:gradFill>
            <a:gsLst>
              <a:gs pos="5000">
                <a:srgbClr val="FFFFFF"/>
              </a:gs>
              <a:gs pos="43000">
                <a:schemeClr val="bg1">
                  <a:alpha val="0"/>
                </a:schemeClr>
              </a:gs>
            </a:gsLst>
            <a:lin ang="10800000" scaled="1"/>
          </a:gra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7" name="줄무늬가 있는 오른쪽 화살표 66"/>
          <p:cNvSpPr/>
          <p:nvPr/>
        </p:nvSpPr>
        <p:spPr>
          <a:xfrm>
            <a:off x="4470045" y="4914621"/>
            <a:ext cx="290085" cy="370788"/>
          </a:xfrm>
          <a:prstGeom prst="stripedRightArrow">
            <a:avLst/>
          </a:prstGeom>
          <a:gradFill>
            <a:gsLst>
              <a:gs pos="5000">
                <a:srgbClr val="FFFFFF"/>
              </a:gs>
              <a:gs pos="43000">
                <a:schemeClr val="bg1">
                  <a:alpha val="0"/>
                </a:schemeClr>
              </a:gs>
            </a:gsLst>
            <a:lin ang="10800000" scaled="1"/>
          </a:gra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681380" y="317951"/>
            <a:ext cx="3330624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ko-KR" sz="1200" b="1" dirty="0">
                <a:ln>
                  <a:solidFill>
                    <a:schemeClr val="tx1"/>
                  </a:solidFill>
                </a:ln>
                <a:solidFill>
                  <a:schemeClr val="bg1">
                    <a:lumMod val="8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</a:t>
            </a:r>
            <a:r>
              <a:rPr lang="ko-KR" altLang="en-US" sz="1200" b="1" dirty="0" err="1">
                <a:ln>
                  <a:solidFill>
                    <a:schemeClr val="tx1"/>
                  </a:solidFill>
                </a:ln>
                <a:solidFill>
                  <a:schemeClr val="bg1">
                    <a:lumMod val="8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아이폰</a:t>
            </a:r>
            <a:r>
              <a:rPr lang="ko-KR" altLang="en-US" sz="1200" b="1" dirty="0">
                <a:ln>
                  <a:solidFill>
                    <a:schemeClr val="tx1"/>
                  </a:solidFill>
                </a:ln>
                <a:solidFill>
                  <a:schemeClr val="bg1">
                    <a:lumMod val="8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sz="1200" b="1" dirty="0">
                <a:ln>
                  <a:solidFill>
                    <a:schemeClr val="tx1"/>
                  </a:solidFill>
                </a:ln>
                <a:solidFill>
                  <a:schemeClr val="bg1">
                    <a:lumMod val="8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 </a:t>
            </a:r>
            <a:r>
              <a:rPr lang="ko-KR" altLang="en-US" sz="1200" b="1" dirty="0" err="1">
                <a:ln>
                  <a:solidFill>
                    <a:schemeClr val="tx1"/>
                  </a:solidFill>
                </a:ln>
                <a:solidFill>
                  <a:schemeClr val="bg1">
                    <a:lumMod val="8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안드로이드</a:t>
            </a:r>
            <a:r>
              <a:rPr lang="ko-KR" altLang="en-US" sz="1200" b="1" dirty="0">
                <a:ln>
                  <a:solidFill>
                    <a:schemeClr val="tx1"/>
                  </a:solidFill>
                </a:ln>
                <a:solidFill>
                  <a:schemeClr val="bg1">
                    <a:lumMod val="8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sz="1200" b="1" dirty="0" err="1">
                <a:ln>
                  <a:solidFill>
                    <a:schemeClr val="tx1"/>
                  </a:solidFill>
                </a:ln>
                <a:solidFill>
                  <a:schemeClr val="bg1">
                    <a:lumMod val="8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어플</a:t>
            </a:r>
            <a:r>
              <a:rPr lang="ko-KR" altLang="en-US" sz="1200" b="1" dirty="0">
                <a:ln>
                  <a:solidFill>
                    <a:schemeClr val="tx1"/>
                  </a:solidFill>
                </a:ln>
                <a:solidFill>
                  <a:schemeClr val="bg1">
                    <a:lumMod val="8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스토어</a:t>
            </a:r>
            <a:r>
              <a:rPr lang="en-US" altLang="ko-KR" sz="1200" b="1" dirty="0">
                <a:ln>
                  <a:solidFill>
                    <a:schemeClr val="tx1"/>
                  </a:solidFill>
                </a:ln>
                <a:solidFill>
                  <a:schemeClr val="bg1">
                    <a:lumMod val="85000"/>
                  </a:scheme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&gt;</a:t>
            </a:r>
            <a:endParaRPr lang="ko-KR" altLang="en-US" sz="1200" b="1" dirty="0">
              <a:ln>
                <a:solidFill>
                  <a:schemeClr val="tx1"/>
                </a:solidFill>
              </a:ln>
              <a:solidFill>
                <a:schemeClr val="bg1">
                  <a:lumMod val="85000"/>
                </a:schemeClr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836810" y="2032294"/>
            <a:ext cx="2093059" cy="532611"/>
          </a:xfrm>
          <a:prstGeom prst="rect">
            <a:avLst/>
          </a:prstGeom>
          <a:solidFill>
            <a:schemeClr val="accent2">
              <a:lumMod val="20000"/>
              <a:lumOff val="80000"/>
              <a:alpha val="85000"/>
            </a:schemeClr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16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①</a:t>
            </a:r>
            <a:r>
              <a:rPr lang="ko-KR" altLang="en-US" sz="1600" dirty="0"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 한마음혈액원 검색</a:t>
            </a:r>
            <a:r>
              <a:rPr lang="en-US" altLang="ko-KR" sz="1600" dirty="0"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 </a:t>
            </a:r>
            <a:r>
              <a:rPr lang="en-US" altLang="ko-KR" sz="1600" dirty="0">
                <a:ln>
                  <a:solidFill>
                    <a:srgbClr val="FF0000"/>
                  </a:solidFill>
                </a:ln>
                <a:solidFill>
                  <a:schemeClr val="bg1">
                    <a:lumMod val="50000"/>
                  </a:schemeClr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REDSPOT </a:t>
            </a:r>
            <a:r>
              <a:rPr lang="ko-KR" altLang="en-US" sz="1600" dirty="0">
                <a:solidFill>
                  <a:schemeClr val="tx1"/>
                </a:solidFill>
                <a:latin typeface="배달의민족 도현" panose="020B0600000101010101" pitchFamily="50" charset="-127"/>
                <a:ea typeface="배달의민족 도현" panose="020B0600000101010101" pitchFamily="50" charset="-127"/>
                <a:cs typeface="조선일보명조" panose="02030304000000000000" pitchFamily="18" charset="-127"/>
              </a:rPr>
              <a:t>설치</a:t>
            </a:r>
          </a:p>
        </p:txBody>
      </p:sp>
    </p:spTree>
    <p:extLst>
      <p:ext uri="{BB962C8B-B14F-4D97-AF65-F5344CB8AC3E}">
        <p14:creationId xmlns:p14="http://schemas.microsoft.com/office/powerpoint/2010/main" val="301435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Picture 3" descr="C:\Users\KJH\Desktop\전자문진\2018012517424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510" y="1124743"/>
            <a:ext cx="3528395" cy="30499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0" name="Picture 2" descr="C:\Users\KJH\Desktop\전자문진\2018012517432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9588" y="517525"/>
            <a:ext cx="4608512" cy="36718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32" name="직선 연결선 31"/>
          <p:cNvCxnSpPr/>
          <p:nvPr/>
        </p:nvCxnSpPr>
        <p:spPr>
          <a:xfrm>
            <a:off x="1774826" y="975519"/>
            <a:ext cx="2953023" cy="0"/>
          </a:xfrm>
          <a:prstGeom prst="line">
            <a:avLst/>
          </a:prstGeom>
          <a:ln w="38100"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42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0" scaled="1"/>
              <a:tileRect/>
            </a:gradFill>
          </a:ln>
          <a:effectLst>
            <a:outerShdw blurRad="50800" dist="38100" dir="7800000" sx="97000" sy="97000" algn="ctr" rotWithShape="0">
              <a:srgbClr val="000000">
                <a:alpha val="32000"/>
              </a:srgbClr>
            </a:outerShdw>
            <a:reflection endPos="54000" dir="5400000" sy="-100000" algn="bl" rotWithShape="0"/>
            <a:softEdge rad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직사각형 17"/>
          <p:cNvSpPr>
            <a:spLocks noChangeArrowheads="1"/>
          </p:cNvSpPr>
          <p:nvPr/>
        </p:nvSpPr>
        <p:spPr bwMode="auto">
          <a:xfrm>
            <a:off x="1774826" y="333375"/>
            <a:ext cx="41052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60000"/>
              </a:lnSpc>
              <a:defRPr/>
            </a:pPr>
            <a:r>
              <a:rPr kumimoji="0" lang="ko-KR" altLang="en-US" sz="2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조선일보명조" panose="02030304000000000000" pitchFamily="18" charset="-127"/>
                <a:ea typeface="조선일보명조" panose="02030304000000000000" pitchFamily="18" charset="-127"/>
              </a:rPr>
              <a:t>전자문진 완료</a:t>
            </a:r>
          </a:p>
        </p:txBody>
      </p:sp>
      <p:sp>
        <p:nvSpPr>
          <p:cNvPr id="2" name="순서도: 대체 처리 1"/>
          <p:cNvSpPr/>
          <p:nvPr/>
        </p:nvSpPr>
        <p:spPr>
          <a:xfrm>
            <a:off x="2135189" y="2473326"/>
            <a:ext cx="1692275" cy="1027113"/>
          </a:xfrm>
          <a:prstGeom prst="flowChartAlternateProcess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426" y="4309456"/>
            <a:ext cx="5077534" cy="21910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14" name="직선 화살표 연결선 13"/>
          <p:cNvCxnSpPr>
            <a:stCxn id="2" idx="2"/>
          </p:cNvCxnSpPr>
          <p:nvPr/>
        </p:nvCxnSpPr>
        <p:spPr>
          <a:xfrm>
            <a:off x="2981326" y="3500439"/>
            <a:ext cx="161925" cy="936625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모서리가 둥근 직사각형 15"/>
          <p:cNvSpPr/>
          <p:nvPr/>
        </p:nvSpPr>
        <p:spPr>
          <a:xfrm>
            <a:off x="2724151" y="4437064"/>
            <a:ext cx="5078413" cy="1944687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cxnSp>
        <p:nvCxnSpPr>
          <p:cNvPr id="18" name="직선 연결선 17"/>
          <p:cNvCxnSpPr/>
          <p:nvPr/>
        </p:nvCxnSpPr>
        <p:spPr>
          <a:xfrm>
            <a:off x="2927350" y="5037138"/>
            <a:ext cx="18542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3" name="직선 연결선 42"/>
          <p:cNvCxnSpPr/>
          <p:nvPr/>
        </p:nvCxnSpPr>
        <p:spPr>
          <a:xfrm>
            <a:off x="2927350" y="5589588"/>
            <a:ext cx="194468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5" name="직선 연결선 44"/>
          <p:cNvCxnSpPr/>
          <p:nvPr/>
        </p:nvCxnSpPr>
        <p:spPr>
          <a:xfrm>
            <a:off x="2927350" y="5876925"/>
            <a:ext cx="273685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2" name="포인트가 5개인 별 21"/>
          <p:cNvSpPr/>
          <p:nvPr/>
        </p:nvSpPr>
        <p:spPr>
          <a:xfrm>
            <a:off x="2724426" y="4869160"/>
            <a:ext cx="202936" cy="168491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9" name="포인트가 5개인 별 48"/>
          <p:cNvSpPr/>
          <p:nvPr/>
        </p:nvSpPr>
        <p:spPr>
          <a:xfrm>
            <a:off x="2724426" y="5420750"/>
            <a:ext cx="202936" cy="168491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2" name="포인트가 5개인 별 51"/>
          <p:cNvSpPr/>
          <p:nvPr/>
        </p:nvSpPr>
        <p:spPr>
          <a:xfrm>
            <a:off x="2724426" y="5708782"/>
            <a:ext cx="202936" cy="168491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grpSp>
        <p:nvGrpSpPr>
          <p:cNvPr id="26640" name="그룹 52"/>
          <p:cNvGrpSpPr>
            <a:grpSpLocks/>
          </p:cNvGrpSpPr>
          <p:nvPr/>
        </p:nvGrpSpPr>
        <p:grpSpPr bwMode="auto">
          <a:xfrm>
            <a:off x="2035176" y="517525"/>
            <a:ext cx="8524875" cy="5703888"/>
            <a:chOff x="1479192" y="432223"/>
            <a:chExt cx="7404837" cy="5536963"/>
          </a:xfrm>
        </p:grpSpPr>
        <p:pic>
          <p:nvPicPr>
            <p:cNvPr id="54" name="Picture 2" descr="C:\Users\KJH\Desktop\전자문진\2단계.png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138" r="17081" b="50000"/>
            <a:stretch/>
          </p:blipFill>
          <p:spPr bwMode="auto">
            <a:xfrm>
              <a:off x="6431252" y="4509120"/>
              <a:ext cx="2452777" cy="1432507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5" name="직사각형 54"/>
            <p:cNvSpPr/>
            <p:nvPr/>
          </p:nvSpPr>
          <p:spPr>
            <a:xfrm>
              <a:off x="1479192" y="432223"/>
              <a:ext cx="7404837" cy="5536963"/>
            </a:xfrm>
            <a:prstGeom prst="rect">
              <a:avLst/>
            </a:prstGeom>
            <a:gradFill flip="none" rotWithShape="1">
              <a:gsLst>
                <a:gs pos="5000">
                  <a:srgbClr val="FFFFFF"/>
                </a:gs>
                <a:gs pos="12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64186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126</Words>
  <Application>Microsoft Office PowerPoint</Application>
  <PresentationFormat>와이드스크린</PresentationFormat>
  <Paragraphs>30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9" baseType="lpstr">
      <vt:lpstr>맑은 고딕</vt:lpstr>
      <vt:lpstr>배달의민족 도현</vt:lpstr>
      <vt:lpstr>배달의민족 주아</vt:lpstr>
      <vt:lpstr>조선일보명조</vt:lpstr>
      <vt:lpstr>Arial</vt:lpstr>
      <vt:lpstr>Office 테마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허제윤</cp:lastModifiedBy>
  <cp:revision>2</cp:revision>
  <dcterms:created xsi:type="dcterms:W3CDTF">2018-01-30T04:37:32Z</dcterms:created>
  <dcterms:modified xsi:type="dcterms:W3CDTF">2018-02-09T02:08:40Z</dcterms:modified>
</cp:coreProperties>
</file>